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1" r:id="rId2"/>
  </p:sldMasterIdLst>
  <p:notesMasterIdLst>
    <p:notesMasterId r:id="rId16"/>
  </p:notesMasterIdLst>
  <p:handoutMasterIdLst>
    <p:handoutMasterId r:id="rId17"/>
  </p:handoutMasterIdLst>
  <p:sldIdLst>
    <p:sldId id="272" r:id="rId3"/>
    <p:sldId id="281" r:id="rId4"/>
    <p:sldId id="282" r:id="rId5"/>
    <p:sldId id="291" r:id="rId6"/>
    <p:sldId id="288" r:id="rId7"/>
    <p:sldId id="284" r:id="rId8"/>
    <p:sldId id="285" r:id="rId9"/>
    <p:sldId id="289" r:id="rId10"/>
    <p:sldId id="287" r:id="rId11"/>
    <p:sldId id="286" r:id="rId12"/>
    <p:sldId id="296" r:id="rId13"/>
    <p:sldId id="290" r:id="rId14"/>
    <p:sldId id="297" r:id="rId1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 Moser" initials="CM" lastIdx="1" clrIdx="0">
    <p:extLst>
      <p:ext uri="{19B8F6BF-5375-455C-9EA6-DF929625EA0E}">
        <p15:presenceInfo xmlns:p15="http://schemas.microsoft.com/office/powerpoint/2012/main" userId="S::cmoser@epflmoser.onmicrosoft.com::cb315735-6c4d-48a4-a76d-a55f0317c3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00"/>
    <a:srgbClr val="D9D9D9"/>
    <a:srgbClr val="70B9DD"/>
    <a:srgbClr val="FFA4A8"/>
    <a:srgbClr val="FF9300"/>
    <a:srgbClr val="E8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6"/>
    <p:restoredTop sz="56713"/>
  </p:normalViewPr>
  <p:slideViewPr>
    <p:cSldViewPr snapToGrid="0">
      <p:cViewPr varScale="1">
        <p:scale>
          <a:sx n="67" d="100"/>
          <a:sy n="67" d="100"/>
        </p:scale>
        <p:origin x="26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385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5269DB-2D7A-1D72-BCCB-1F1975AFA6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F0126-374F-F051-8D73-877471CFA4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1A068-DBC9-044D-BCA8-33167AF1C2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66F50-2993-8075-82A2-A26226E12E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D899C-1F8F-7963-ADE1-14C2E97B58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D35D6-4F80-8449-9512-1CB32A4CE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4616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ACBB8-D98E-644B-AC77-4CF0187DA949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06895-9A96-1741-BE12-CC44A7763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7632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57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43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71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3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1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49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57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21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3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0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38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06895-9A96-1741-BE12-CC44A77632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1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7E4D-07C6-3CCA-FE79-5F145DCEB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80C6B-3796-48C2-1719-58D87C7CA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4F9DF-663F-5654-B32D-81B0847CE3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4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20CA1-4049-3316-076D-C22D3829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D2C41-7F00-B6A4-5C44-FA5D29F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C522E-532E-D0FA-6DF6-F8CBFF30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1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EAE96-9689-47BC-9FEB-56208476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A2F7B-462F-5EC0-F635-E9E202480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ADAED-418D-5648-1E1C-B26F555C8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F6513-2CE8-6074-AA48-4191C1DA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32DAA-A414-C44D-A7F9-5B6D44DF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5F04C-7413-53F6-1DBF-C85419FA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09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146D-C734-DE67-0A7B-15A81703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ADBD70-EC28-B848-8E94-BCC5F296A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182DE-F6BE-1BA8-D3A1-D658A3538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0D9C3-8E9E-3350-C66F-9515B9FA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829DF-B31A-E507-3219-1281F9D4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8F34D-0B58-0E20-8D60-62642784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8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F29A-4FD6-23BC-E6EB-2CB1D5E5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0ADBD-37F9-6BBD-BD6A-62309372C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E0BA2-9EE8-E197-1221-4E2E9E17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9F7D6-7E3A-298E-1F7B-2089B33F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1F4D-E456-5A51-2B47-5D735CF4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9DAF3A-BDF9-19E8-8DBF-2D1B7A42F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40DD2-121D-F5BF-8EBF-72616F1B9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FC230-290C-9547-3BA2-BE0676CD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54F24-9E6C-5CE9-6F35-E1FB7531C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5327-E8F1-9896-97FB-7364AE5D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9" y="4"/>
            <a:ext cx="10416116" cy="65976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6" y="1048721"/>
            <a:ext cx="3651249" cy="3117849"/>
          </a:xfrm>
          <a:prstGeom prst="rect">
            <a:avLst/>
          </a:prstGeo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7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01" y="107048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73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2" y="6105695"/>
            <a:ext cx="748724" cy="489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119575" y="6121907"/>
            <a:ext cx="60959" cy="797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13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58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0E8C-BFD2-9625-2670-F370DD70C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BC267-3209-7136-54A6-EF3D04089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19D1D-ACA8-8AB1-C6CC-4290F935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6289-0FF2-5691-C370-1F26651A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4D1C7-A70C-25B6-D9A7-409757B8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5C68-D1FF-7246-C678-C6F485A9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9C8A1-D24B-61A5-9105-24076F237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E50FF-D4C2-1754-3B60-1EBC3FE2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04D12-C112-3054-155D-299705DE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4AA1D-C839-6CC1-BC7A-C6D8EA8B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4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1056-3187-0F4F-1D96-0C6C9BFF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EBDDF-1D6C-0304-10F8-2A86CB963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B866-E990-7E7E-4B49-A4F153EE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3FBC-F6BB-73C9-6B8A-E3E4CA5F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927BE-D000-A6F4-1D75-990BF0CC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6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44CE-A880-B2ED-5ACE-59101B73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A00E3-EE9E-FFA5-80E4-8B92521E8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D9720-5641-C236-8468-F368C35E8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18C47-0E51-3008-90CA-A355320C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76C5-549A-ADB7-3007-81C5F5E1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E54E0-F396-8C39-4800-897090A0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1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FC966-B36E-5CD7-ED77-31D3C1CE9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D244C-9538-1E4A-24BA-BA129A5E4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A326F-B794-2236-82C9-7FBA3535B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A585C-8813-FD2D-2C97-FDE913D61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C1657-4CC3-B4AC-BC75-2AFF18805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63FBA-DD3B-668A-907B-DDBFF3BCC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00E0FD-859B-1652-AA10-43FE4A08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2A26D-AD4C-CE60-9809-912E1DC3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8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BF874-133D-4553-7594-2066FCA7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9650E-E45C-87E2-F17F-D5492D02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C9E66-5510-B443-977A-E8BCCCE8385A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BDAD9-7E1D-034F-0A98-512CE607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28917-41B0-A306-7B90-7DFC065D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3001E-187B-C642-8EE1-8B6B1091F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63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156B2-2EF2-EF4F-0675-E5A6C7D25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0866" y="109275"/>
            <a:ext cx="693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2A074-66C9-E34E-9C61-5D3B42FAC2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id="{642349C7-CF39-8364-EFF9-C2F8A853DF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927" y="93661"/>
            <a:ext cx="848804" cy="36735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09F2ED-E1F4-106F-5B7D-E92D8C6FD54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585401" y="600126"/>
            <a:ext cx="8480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BUSE UNLU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3F872B-7989-A720-4CEC-76B5E97459E6}"/>
              </a:ext>
            </a:extLst>
          </p:cNvPr>
          <p:cNvSpPr/>
          <p:nvPr userDrawn="1"/>
        </p:nvSpPr>
        <p:spPr>
          <a:xfrm rot="16200000">
            <a:off x="262287" y="6557068"/>
            <a:ext cx="60959" cy="797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71B359-4EBC-CA20-A046-D288D5F40C16}"/>
              </a:ext>
            </a:extLst>
          </p:cNvPr>
          <p:cNvCxnSpPr>
            <a:cxnSpLocks/>
          </p:cNvCxnSpPr>
          <p:nvPr userDrawn="1"/>
        </p:nvCxnSpPr>
        <p:spPr>
          <a:xfrm>
            <a:off x="899731" y="491833"/>
            <a:ext cx="105111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F6B978D5-A9D1-1527-0605-12266810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5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1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C00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84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BB80014B-CCB6-3B41-9514-676501DF5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r="5600"/>
          <a:stretch/>
        </p:blipFill>
        <p:spPr>
          <a:xfrm>
            <a:off x="1632861" y="1"/>
            <a:ext cx="1055914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C81B0-FEC4-5A7F-177D-0E8C323E4D31}"/>
              </a:ext>
            </a:extLst>
          </p:cNvPr>
          <p:cNvSpPr txBox="1"/>
          <p:nvPr/>
        </p:nvSpPr>
        <p:spPr>
          <a:xfrm>
            <a:off x="3634492" y="3013501"/>
            <a:ext cx="6555881" cy="830997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4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MICRO-722: 3D Printing with light</a:t>
            </a:r>
          </a:p>
          <a:p>
            <a:pPr algn="ctr"/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Paper Presentation-</a:t>
            </a:r>
            <a:r>
              <a:rPr lang="en-GB" sz="24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Temporal focusing in 2PP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C167B-ED8F-656C-BDB9-CC7945739F91}"/>
              </a:ext>
            </a:extLst>
          </p:cNvPr>
          <p:cNvSpPr txBox="1"/>
          <p:nvPr/>
        </p:nvSpPr>
        <p:spPr>
          <a:xfrm>
            <a:off x="10881360" y="6037620"/>
            <a:ext cx="131064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</a:rPr>
              <a:t>06.03.2023</a:t>
            </a:r>
            <a:endParaRPr lang="en-GB" sz="16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A2E35-9AF4-E374-F2F4-A75BA2177768}"/>
              </a:ext>
            </a:extLst>
          </p:cNvPr>
          <p:cNvSpPr txBox="1"/>
          <p:nvPr/>
        </p:nvSpPr>
        <p:spPr>
          <a:xfrm>
            <a:off x="6012773" y="3997135"/>
            <a:ext cx="1799320" cy="461665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Buse </a:t>
            </a:r>
            <a:r>
              <a:rPr lang="en-US" sz="2400" b="0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Ünlü</a:t>
            </a:r>
            <a:endParaRPr lang="en-GB" sz="24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4547476" y="26279"/>
            <a:ext cx="3097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Summary &amp;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10C14-5DE7-EE26-2634-30BCECE966DD}"/>
              </a:ext>
            </a:extLst>
          </p:cNvPr>
          <p:cNvSpPr txBox="1"/>
          <p:nvPr/>
        </p:nvSpPr>
        <p:spPr>
          <a:xfrm>
            <a:off x="511586" y="1061886"/>
            <a:ext cx="11168828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continuous, layer-by-layer projection 2PL system for high-speed fabrication of polymer 3D structures with micron and submicron scale features.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Complex 3D geometries including smooth, curved surfaces - in a continuous fashion on the millisecond timescale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Numerical model </a:t>
            </a: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Dispersion effects from the DMD	</a:t>
            </a: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/>
              <a:t>Pulsefront</a:t>
            </a:r>
            <a:r>
              <a:rPr lang="en-US" dirty="0"/>
              <a:t> tilt imparted on the laser pulse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Rapid (1.08 × 10</a:t>
            </a:r>
            <a:r>
              <a:rPr lang="en-US" baseline="30000" dirty="0"/>
              <a:t>−3 </a:t>
            </a:r>
            <a:r>
              <a:rPr lang="en-US" dirty="0"/>
              <a:t>mm</a:t>
            </a:r>
            <a:r>
              <a:rPr lang="en-US" baseline="30000" dirty="0"/>
              <a:t>3</a:t>
            </a:r>
            <a:r>
              <a:rPr lang="en-US" dirty="0"/>
              <a:t> s</a:t>
            </a:r>
            <a:r>
              <a:rPr lang="en-US" baseline="30000" dirty="0"/>
              <a:t>−1</a:t>
            </a:r>
            <a:r>
              <a:rPr lang="en-US" dirty="0"/>
              <a:t>) 3D printing of a metamaterial-like structure of </a:t>
            </a:r>
            <a:r>
              <a:rPr lang="en-US" dirty="0" err="1"/>
              <a:t>millimetre</a:t>
            </a:r>
            <a:r>
              <a:rPr lang="en-US" dirty="0"/>
              <a:t>-scale</a:t>
            </a:r>
          </a:p>
          <a:p>
            <a:pPr marL="1200150" lvl="2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Capable of printing arbitrary 3D structures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4405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1FF20F-474C-2984-DE8E-D860DE267E63}"/>
              </a:ext>
            </a:extLst>
          </p:cNvPr>
          <p:cNvSpPr/>
          <p:nvPr/>
        </p:nvSpPr>
        <p:spPr>
          <a:xfrm>
            <a:off x="57329" y="169191"/>
            <a:ext cx="1967408" cy="341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50F0E-E998-FCE9-F6D9-18FE70866159}"/>
              </a:ext>
            </a:extLst>
          </p:cNvPr>
          <p:cNvSpPr/>
          <p:nvPr/>
        </p:nvSpPr>
        <p:spPr>
          <a:xfrm>
            <a:off x="353129" y="169191"/>
            <a:ext cx="11781541" cy="132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779D05-92F0-B1B4-47F4-00A70B4A04A8}"/>
              </a:ext>
            </a:extLst>
          </p:cNvPr>
          <p:cNvGrpSpPr>
            <a:grpSpLocks noChangeAspect="1"/>
          </p:cNvGrpSpPr>
          <p:nvPr/>
        </p:nvGrpSpPr>
        <p:grpSpPr>
          <a:xfrm>
            <a:off x="57329" y="415076"/>
            <a:ext cx="2653881" cy="1425153"/>
            <a:chOff x="92364" y="187433"/>
            <a:chExt cx="2405381" cy="1291707"/>
          </a:xfrm>
          <a:solidFill>
            <a:schemeClr val="bg1"/>
          </a:solidFill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2CD22D0A-8C82-0783-0C59-044348A8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586" y="187433"/>
              <a:ext cx="2282936" cy="988024"/>
            </a:xfrm>
            <a:prstGeom prst="rect">
              <a:avLst/>
            </a:prstGeom>
            <a:grpFill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8C553E-6096-6D4B-661B-6812656D7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2834"/>
            <a:stretch/>
          </p:blipFill>
          <p:spPr>
            <a:xfrm>
              <a:off x="92364" y="1046383"/>
              <a:ext cx="2405381" cy="432757"/>
            </a:xfrm>
            <a:prstGeom prst="rect">
              <a:avLst/>
            </a:prstGeom>
            <a:grp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1B197E-4C96-D547-C0FF-E545EF33C822}"/>
              </a:ext>
            </a:extLst>
          </p:cNvPr>
          <p:cNvGrpSpPr/>
          <p:nvPr/>
        </p:nvGrpSpPr>
        <p:grpSpPr>
          <a:xfrm>
            <a:off x="609600" y="3194068"/>
            <a:ext cx="10972800" cy="770560"/>
            <a:chOff x="398985" y="1758515"/>
            <a:chExt cx="8229600" cy="577920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6267EDA6-1C67-F5CC-17C0-2AE94794DC28}"/>
                </a:ext>
              </a:extLst>
            </p:cNvPr>
            <p:cNvSpPr txBox="1">
              <a:spLocks/>
            </p:cNvSpPr>
            <p:nvPr/>
          </p:nvSpPr>
          <p:spPr>
            <a:xfrm>
              <a:off x="398985" y="1758515"/>
              <a:ext cx="8229600" cy="432757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1" dirty="0">
                  <a:solidFill>
                    <a:srgbClr val="000000"/>
                  </a:solidFill>
                </a:rPr>
                <a:t>THANK YOU FOR YOUR ATTENTION!</a:t>
              </a:r>
            </a:p>
            <a:p>
              <a:r>
                <a:rPr lang="en-US" sz="3733" b="1" dirty="0">
                  <a:solidFill>
                    <a:srgbClr val="000000"/>
                  </a:solidFill>
                </a:rPr>
                <a:t>Any Questions?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5AE9E0-EFA6-CFD3-DF51-5A1BA91311E3}"/>
                </a:ext>
              </a:extLst>
            </p:cNvPr>
            <p:cNvSpPr/>
            <p:nvPr/>
          </p:nvSpPr>
          <p:spPr>
            <a:xfrm>
              <a:off x="3253330" y="2096290"/>
              <a:ext cx="90000" cy="24014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157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C17E76-315A-449C-6C93-3468CB81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671886"/>
            <a:ext cx="6781800" cy="58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870C0-DD87-8A7C-53FA-91335FE16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10"/>
          <a:stretch/>
        </p:blipFill>
        <p:spPr>
          <a:xfrm>
            <a:off x="2316479" y="624841"/>
            <a:ext cx="8402873" cy="2781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6146A-BA63-526D-1673-DDC7134C5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506438"/>
            <a:ext cx="4766226" cy="3351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B3FC7F-DEF2-D29C-B522-645379D93A08}"/>
              </a:ext>
            </a:extLst>
          </p:cNvPr>
          <p:cNvSpPr txBox="1"/>
          <p:nvPr/>
        </p:nvSpPr>
        <p:spPr>
          <a:xfrm>
            <a:off x="7779843" y="6073170"/>
            <a:ext cx="39776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Papagiakoumou</a:t>
            </a:r>
            <a:r>
              <a:rPr lang="en-GB" sz="9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E. et al, </a:t>
            </a:r>
            <a:r>
              <a:rPr lang="en-GB" sz="900" b="0" i="1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Nat Methods</a:t>
            </a:r>
            <a:r>
              <a:rPr lang="en-GB" sz="9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 </a:t>
            </a:r>
            <a:r>
              <a:rPr lang="en-GB" sz="900" b="1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17</a:t>
            </a:r>
            <a:r>
              <a:rPr lang="en-GB" sz="9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571–581 (2020). 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8EAE3-AA4C-6342-5218-BDFF23EB6BE2}"/>
              </a:ext>
            </a:extLst>
          </p:cNvPr>
          <p:cNvSpPr txBox="1"/>
          <p:nvPr/>
        </p:nvSpPr>
        <p:spPr>
          <a:xfrm>
            <a:off x="8648523" y="3389187"/>
            <a:ext cx="352788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So, Peter T. C. et al. </a:t>
            </a:r>
            <a:r>
              <a:rPr lang="en-GB" sz="900" b="0" i="1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Multiphoton Microscopy and Fluorescence Lifetime Imaging: Applications in Biology and Medicine</a:t>
            </a:r>
            <a:r>
              <a:rPr lang="en-GB" sz="900" b="0" i="0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edited by </a:t>
            </a:r>
            <a:r>
              <a:rPr lang="en-GB" sz="900" b="0" i="0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Karsten</a:t>
            </a:r>
            <a:r>
              <a:rPr lang="en-GB" sz="900" b="0" i="0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König, Berlin, Boston: De Gruyter, 2018, pp. 103-140. </a:t>
            </a:r>
            <a:endParaRPr lang="en-US" sz="900" u="sng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5585295" y="26279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Article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B181A5-D99B-9277-5BDD-DE81813C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93" y="1383545"/>
            <a:ext cx="8682613" cy="33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15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50936C0-C3F1-5334-7383-882DD92E0C91}"/>
              </a:ext>
            </a:extLst>
          </p:cNvPr>
          <p:cNvGrpSpPr/>
          <p:nvPr/>
        </p:nvGrpSpPr>
        <p:grpSpPr>
          <a:xfrm>
            <a:off x="7186195" y="1941777"/>
            <a:ext cx="4672867" cy="4624665"/>
            <a:chOff x="7017347" y="1524483"/>
            <a:chExt cx="4672867" cy="4624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C058AE-C747-2361-7DBF-008E28A83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882"/>
            <a:stretch/>
          </p:blipFill>
          <p:spPr>
            <a:xfrm>
              <a:off x="7196515" y="1574788"/>
              <a:ext cx="4493699" cy="45743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B298544-9A2A-84DE-7940-C69B15BB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7347" y="1524483"/>
              <a:ext cx="495300" cy="33020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1597275" y="26279"/>
            <a:ext cx="899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Continuous, layer-by-layer projection two-photon lithography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D6299-0D4F-7369-1F4E-7A4FC04E3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940" b="3988"/>
          <a:stretch/>
        </p:blipFill>
        <p:spPr>
          <a:xfrm>
            <a:off x="2042251" y="1452014"/>
            <a:ext cx="5302625" cy="5296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175982-9972-3AC5-26BB-8C36113A41B7}"/>
              </a:ext>
            </a:extLst>
          </p:cNvPr>
          <p:cNvSpPr txBox="1"/>
          <p:nvPr/>
        </p:nvSpPr>
        <p:spPr>
          <a:xfrm>
            <a:off x="108256" y="3019115"/>
            <a:ext cx="2301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Patterning rates up to 4 kHz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62A6E4-A23C-C7D2-048C-38EEA0D0DD35}"/>
              </a:ext>
            </a:extLst>
          </p:cNvPr>
          <p:cNvSpPr txBox="1"/>
          <p:nvPr/>
        </p:nvSpPr>
        <p:spPr>
          <a:xfrm>
            <a:off x="4209826" y="4847908"/>
            <a:ext cx="1886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100X, NA 1.49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BD292-C218-944E-6DAA-56E2DF6DBF12}"/>
              </a:ext>
            </a:extLst>
          </p:cNvPr>
          <p:cNvSpPr txBox="1"/>
          <p:nvPr/>
        </p:nvSpPr>
        <p:spPr>
          <a:xfrm>
            <a:off x="4441169" y="995861"/>
            <a:ext cx="4015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800 nm laser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22 nm bandwidth, 5 kHz repetition 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69EBB6-4EF8-D4A8-AFFB-4C82080ACE00}"/>
              </a:ext>
            </a:extLst>
          </p:cNvPr>
          <p:cNvSpPr txBox="1"/>
          <p:nvPr/>
        </p:nvSpPr>
        <p:spPr>
          <a:xfrm>
            <a:off x="-160173" y="3948539"/>
            <a:ext cx="3098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Desired angular dispersion</a:t>
            </a:r>
          </a:p>
          <a:p>
            <a:pPr algn="ctr"/>
            <a:r>
              <a:rPr lang="en-US" dirty="0"/>
              <a:t>(separate-colored beams )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CACACF-72A5-B9B6-D975-410AE408264D}"/>
              </a:ext>
            </a:extLst>
          </p:cNvPr>
          <p:cNvCxnSpPr>
            <a:cxnSpLocks/>
          </p:cNvCxnSpPr>
          <p:nvPr/>
        </p:nvCxnSpPr>
        <p:spPr>
          <a:xfrm flipH="1">
            <a:off x="2669371" y="3962443"/>
            <a:ext cx="713400" cy="2479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864EE24-C586-6ED3-9F1A-741CC79BB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071" y="1481523"/>
            <a:ext cx="495300" cy="330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FBF143D-9976-DE3A-FAD9-19D69A0A89C1}"/>
              </a:ext>
            </a:extLst>
          </p:cNvPr>
          <p:cNvSpPr txBox="1"/>
          <p:nvPr/>
        </p:nvSpPr>
        <p:spPr>
          <a:xfrm>
            <a:off x="7986177" y="1612987"/>
            <a:ext cx="4015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Adjacently fabricated </a:t>
            </a:r>
            <a:r>
              <a:rPr lang="en-US" sz="2000" dirty="0" err="1">
                <a:solidFill>
                  <a:srgbClr val="0070C0"/>
                </a:solidFill>
              </a:rPr>
              <a:t>metamateriallike</a:t>
            </a:r>
            <a:r>
              <a:rPr lang="en-US" sz="2000" dirty="0">
                <a:solidFill>
                  <a:srgbClr val="0070C0"/>
                </a:solidFill>
              </a:rPr>
              <a:t> 3D unit cell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0666BF-9BDC-F184-A1B7-D6323168FA35}"/>
              </a:ext>
            </a:extLst>
          </p:cNvPr>
          <p:cNvSpPr txBox="1"/>
          <p:nvPr/>
        </p:nvSpPr>
        <p:spPr>
          <a:xfrm>
            <a:off x="9612212" y="6102394"/>
            <a:ext cx="2246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Vertical stage speed of 100 </a:t>
            </a:r>
            <a:r>
              <a:rPr lang="el-GR" dirty="0"/>
              <a:t>μ</a:t>
            </a:r>
            <a:r>
              <a:rPr lang="en-US" dirty="0"/>
              <a:t>m s</a:t>
            </a:r>
            <a:r>
              <a:rPr lang="en-US" baseline="30000" dirty="0"/>
              <a:t>−1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EAD747-591B-F112-2FD4-2C45E6C865FC}"/>
              </a:ext>
            </a:extLst>
          </p:cNvPr>
          <p:cNvSpPr txBox="1"/>
          <p:nvPr/>
        </p:nvSpPr>
        <p:spPr>
          <a:xfrm>
            <a:off x="651510" y="610991"/>
            <a:ext cx="6179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-Schematic of spatiotemporal printing system-</a:t>
            </a:r>
          </a:p>
        </p:txBody>
      </p:sp>
      <p:pic>
        <p:nvPicPr>
          <p:cNvPr id="35" name="41377_2021_645_MOESM2_ESM">
            <a:hlinkClick r:id="" action="ppaction://media"/>
            <a:extLst>
              <a:ext uri="{FF2B5EF4-FFF2-40B4-BE49-F238E27FC236}">
                <a16:creationId xmlns:a16="http://schemas.microsoft.com/office/drawing/2014/main" id="{CB7C26FF-0035-C559-B9E7-15DD17587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7146" y="2395872"/>
            <a:ext cx="4954854" cy="2787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42B44-A07F-587B-7796-ED441F201C57}"/>
              </a:ext>
            </a:extLst>
          </p:cNvPr>
          <p:cNvSpPr txBox="1"/>
          <p:nvPr/>
        </p:nvSpPr>
        <p:spPr>
          <a:xfrm>
            <a:off x="1880691" y="6216039"/>
            <a:ext cx="3721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laser pulse stretched in time</a:t>
            </a:r>
          </a:p>
        </p:txBody>
      </p:sp>
    </p:spTree>
    <p:extLst>
      <p:ext uri="{BB962C8B-B14F-4D97-AF65-F5344CB8AC3E}">
        <p14:creationId xmlns:p14="http://schemas.microsoft.com/office/powerpoint/2010/main" val="11303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4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3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3112914" y="26279"/>
            <a:ext cx="5966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Numerical model for spatiotemporal focusing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892D3B-E543-546D-9111-1F991A3A4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5" r="52281" b="45305"/>
          <a:stretch/>
        </p:blipFill>
        <p:spPr>
          <a:xfrm>
            <a:off x="6840115" y="1216379"/>
            <a:ext cx="5059118" cy="5453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05D7D3-91D6-792A-A1A2-340A35AFF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456" y="2469586"/>
            <a:ext cx="2178704" cy="798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605660-A5AE-FD78-7827-F38E2F63E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497" y="2827806"/>
            <a:ext cx="1243879" cy="657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3198B0-3D2F-7243-1F4F-62320DF92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18" y="5232325"/>
            <a:ext cx="2958341" cy="827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358AB-0C3A-4154-1B06-450DCC60062F}"/>
              </a:ext>
            </a:extLst>
          </p:cNvPr>
          <p:cNvSpPr txBox="1"/>
          <p:nvPr/>
        </p:nvSpPr>
        <p:spPr>
          <a:xfrm>
            <a:off x="292767" y="847048"/>
            <a:ext cx="1008888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- Confining the patterned light sheet to a thin region for controlled print layer thickness</a:t>
            </a:r>
          </a:p>
          <a:p>
            <a:pPr>
              <a:lnSpc>
                <a:spcPct val="150000"/>
              </a:lnSpc>
            </a:pPr>
            <a:r>
              <a:rPr lang="en-US" dirty="0"/>
              <a:t>- Monochromatic coherent Fourier optics with paraxial approximations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572C5-49DC-0825-5C98-200DBD9D20F7}"/>
              </a:ext>
            </a:extLst>
          </p:cNvPr>
          <p:cNvSpPr txBox="1"/>
          <p:nvPr/>
        </p:nvSpPr>
        <p:spPr>
          <a:xfrm>
            <a:off x="475330" y="1934897"/>
            <a:ext cx="703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Phase term used to represent the DMD dispersion (1D grating effect);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79AC87-686B-422A-4FC6-AD16963ED27A}"/>
              </a:ext>
            </a:extLst>
          </p:cNvPr>
          <p:cNvSpPr txBox="1"/>
          <p:nvPr/>
        </p:nvSpPr>
        <p:spPr>
          <a:xfrm>
            <a:off x="475330" y="4862993"/>
            <a:ext cx="703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Phase term of pulse front tilt (diffracting off the DMD);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5B3AF-1C0A-A3E0-0A80-A1CDFD71B256}"/>
              </a:ext>
            </a:extLst>
          </p:cNvPr>
          <p:cNvSpPr txBox="1"/>
          <p:nvPr/>
        </p:nvSpPr>
        <p:spPr>
          <a:xfrm>
            <a:off x="292767" y="3700637"/>
            <a:ext cx="6664659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-Incident angle of the laser (to achieve a blazed diffraction order) 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itchFamily="2" charset="2"/>
              </a:rPr>
              <a:t>       </a:t>
            </a:r>
            <a:r>
              <a:rPr lang="en-US" dirty="0"/>
              <a:t> 3.65 fs </a:t>
            </a:r>
            <a:r>
              <a:rPr lang="el-GR" dirty="0"/>
              <a:t>μ</a:t>
            </a:r>
            <a:r>
              <a:rPr lang="en-US" dirty="0"/>
              <a:t>m</a:t>
            </a:r>
            <a:r>
              <a:rPr lang="en-US" baseline="30000" dirty="0"/>
              <a:t>−1 </a:t>
            </a:r>
            <a:r>
              <a:rPr lang="en-US" dirty="0"/>
              <a:t>delay across the pulse area </a:t>
            </a:r>
          </a:p>
        </p:txBody>
      </p:sp>
    </p:spTree>
    <p:extLst>
      <p:ext uri="{BB962C8B-B14F-4D97-AF65-F5344CB8AC3E}">
        <p14:creationId xmlns:p14="http://schemas.microsoft.com/office/powerpoint/2010/main" val="31377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4E3654-F523-E8AF-92DF-4A1969D3B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82" t="54446"/>
          <a:stretch/>
        </p:blipFill>
        <p:spPr>
          <a:xfrm>
            <a:off x="7485292" y="3429000"/>
            <a:ext cx="3925574" cy="31200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3112914" y="26279"/>
            <a:ext cx="5966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Numerical model for spatiotemporal focusing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892D3B-E543-546D-9111-1F991A3A4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15" b="43810"/>
          <a:stretch/>
        </p:blipFill>
        <p:spPr>
          <a:xfrm>
            <a:off x="1464567" y="1285460"/>
            <a:ext cx="5286118" cy="4987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C88D5F-A05E-7CA3-04CF-545A3D6D0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00" r="47718"/>
          <a:stretch/>
        </p:blipFill>
        <p:spPr>
          <a:xfrm>
            <a:off x="7282284" y="673130"/>
            <a:ext cx="4301016" cy="2931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93CA54-69B1-E1BC-1090-0D6416445485}"/>
              </a:ext>
            </a:extLst>
          </p:cNvPr>
          <p:cNvSpPr txBox="1"/>
          <p:nvPr/>
        </p:nvSpPr>
        <p:spPr>
          <a:xfrm>
            <a:off x="1861717" y="88535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-1.52×2.28 mm</a:t>
            </a:r>
            <a:r>
              <a:rPr lang="en-US" sz="2000" baseline="30000" dirty="0"/>
              <a:t>2 </a:t>
            </a:r>
            <a:r>
              <a:rPr lang="en-US" sz="2000" dirty="0"/>
              <a:t>rectangular pattern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5A1F5-B9E4-D0A9-2B4C-E9157B0A88BD}"/>
              </a:ext>
            </a:extLst>
          </p:cNvPr>
          <p:cNvSpPr txBox="1"/>
          <p:nvPr/>
        </p:nvSpPr>
        <p:spPr>
          <a:xfrm>
            <a:off x="5860383" y="64578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Print thin 2D planes on the scale of single micrometer thickness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F144B-19FD-D453-A2BE-EBC6578CCB23}"/>
              </a:ext>
            </a:extLst>
          </p:cNvPr>
          <p:cNvSpPr txBox="1"/>
          <p:nvPr/>
        </p:nvSpPr>
        <p:spPr>
          <a:xfrm>
            <a:off x="8354867" y="521517"/>
            <a:ext cx="2666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Time domain pulse profile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D1733-521E-3C51-A6F2-A87FA9637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89" t="51588"/>
          <a:stretch/>
        </p:blipFill>
        <p:spPr>
          <a:xfrm>
            <a:off x="7476483" y="3915040"/>
            <a:ext cx="3395186" cy="25040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8AB3073-2817-62A2-BB58-0E38EF4B28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89" b="48914"/>
          <a:stretch/>
        </p:blipFill>
        <p:spPr>
          <a:xfrm>
            <a:off x="7476483" y="1246680"/>
            <a:ext cx="3395186" cy="26423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5C9CAAC-E959-CAF1-DA17-34467CEAB2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58" r="34983"/>
          <a:stretch/>
        </p:blipFill>
        <p:spPr>
          <a:xfrm>
            <a:off x="4354127" y="1246680"/>
            <a:ext cx="3085846" cy="51724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4636569" y="26279"/>
            <a:ext cx="29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3D Printed Structures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BB376-7B37-C819-6DCC-9F67EE05AAB6}"/>
              </a:ext>
            </a:extLst>
          </p:cNvPr>
          <p:cNvSpPr txBox="1"/>
          <p:nvPr/>
        </p:nvSpPr>
        <p:spPr>
          <a:xfrm>
            <a:off x="817967" y="539201"/>
            <a:ext cx="847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-Using continuous, layer-by-layer projection two-photon lithography system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CAF80-4951-1F6F-A785-F6002B30AE98}"/>
              </a:ext>
            </a:extLst>
          </p:cNvPr>
          <p:cNvSpPr txBox="1"/>
          <p:nvPr/>
        </p:nvSpPr>
        <p:spPr>
          <a:xfrm>
            <a:off x="704016" y="882149"/>
            <a:ext cx="7860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100 μm s</a:t>
            </a:r>
            <a:r>
              <a:rPr lang="en-US" sz="1600" baseline="30000" dirty="0"/>
              <a:t>−1  </a:t>
            </a:r>
            <a:r>
              <a:rPr lang="en-US" sz="1600" dirty="0"/>
              <a:t>stage speed along the vertical (z) direction, 120-144 W cm</a:t>
            </a:r>
            <a:r>
              <a:rPr lang="en-US" sz="1600" baseline="30000" dirty="0"/>
              <a:t>−2 </a:t>
            </a:r>
            <a:r>
              <a:rPr lang="en-US" sz="1600" dirty="0"/>
              <a:t>laser intensity.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A9FB21-DD75-F957-B5FB-636FE804E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963"/>
          <a:stretch/>
        </p:blipFill>
        <p:spPr>
          <a:xfrm>
            <a:off x="1062227" y="1246680"/>
            <a:ext cx="3240730" cy="51724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019938-9F6F-D023-E438-8E9848954DDA}"/>
              </a:ext>
            </a:extLst>
          </p:cNvPr>
          <p:cNvSpPr txBox="1"/>
          <p:nvPr/>
        </p:nvSpPr>
        <p:spPr>
          <a:xfrm>
            <a:off x="1629032" y="1220703"/>
            <a:ext cx="2725095" cy="3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Hemisphere (&lt; 120 ms)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71A0B8-3C62-D9C5-F538-B5EB3CF3A632}"/>
              </a:ext>
            </a:extLst>
          </p:cNvPr>
          <p:cNvSpPr txBox="1"/>
          <p:nvPr/>
        </p:nvSpPr>
        <p:spPr>
          <a:xfrm>
            <a:off x="1633548" y="3782344"/>
            <a:ext cx="2498004" cy="393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 mm</a:t>
            </a:r>
            <a:r>
              <a:rPr lang="en-US" baseline="30000" dirty="0"/>
              <a:t>2</a:t>
            </a:r>
            <a:r>
              <a:rPr lang="en-US" dirty="0"/>
              <a:t> area in 6.2 min.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0B6E42-982B-0406-D5A3-542801BC0CBA}"/>
              </a:ext>
            </a:extLst>
          </p:cNvPr>
          <p:cNvSpPr txBox="1"/>
          <p:nvPr/>
        </p:nvSpPr>
        <p:spPr>
          <a:xfrm>
            <a:off x="7661632" y="1220703"/>
            <a:ext cx="3296968" cy="3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Chicago’s Cloud Gate sculpture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C779F-770E-BC0E-E85A-0265DB117F72}"/>
              </a:ext>
            </a:extLst>
          </p:cNvPr>
          <p:cNvSpPr txBox="1"/>
          <p:nvPr/>
        </p:nvSpPr>
        <p:spPr>
          <a:xfrm>
            <a:off x="1977779" y="6118809"/>
            <a:ext cx="2819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Curved surfaces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C536E2-6533-5859-9F51-1D6A715653AF}"/>
              </a:ext>
            </a:extLst>
          </p:cNvPr>
          <p:cNvSpPr txBox="1"/>
          <p:nvPr/>
        </p:nvSpPr>
        <p:spPr>
          <a:xfrm>
            <a:off x="4797332" y="6148889"/>
            <a:ext cx="24574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Complex, curved features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C78C35-D0E1-3F31-0A8B-DE532D4EFD70}"/>
              </a:ext>
            </a:extLst>
          </p:cNvPr>
          <p:cNvSpPr txBox="1"/>
          <p:nvPr/>
        </p:nvSpPr>
        <p:spPr>
          <a:xfrm>
            <a:off x="8166501" y="3676460"/>
            <a:ext cx="2792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Aspherical geometries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C39765-B203-7D8D-21CE-DEA1A0A25D4D}"/>
              </a:ext>
            </a:extLst>
          </p:cNvPr>
          <p:cNvSpPr txBox="1"/>
          <p:nvPr/>
        </p:nvSpPr>
        <p:spPr>
          <a:xfrm>
            <a:off x="7421674" y="6306652"/>
            <a:ext cx="4155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Sharper features with a square cross-section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C3CD96-209F-A06A-A5CD-68BE932ED987}"/>
              </a:ext>
            </a:extLst>
          </p:cNvPr>
          <p:cNvSpPr txBox="1"/>
          <p:nvPr/>
        </p:nvSpPr>
        <p:spPr>
          <a:xfrm>
            <a:off x="4920932" y="1220703"/>
            <a:ext cx="3025972" cy="3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Complex trefoil knot</a:t>
            </a:r>
          </a:p>
        </p:txBody>
      </p:sp>
      <p:pic>
        <p:nvPicPr>
          <p:cNvPr id="7" name="41377_2021_645_MOESM3_ESM">
            <a:hlinkClick r:id="" action="ppaction://media"/>
            <a:extLst>
              <a:ext uri="{FF2B5EF4-FFF2-40B4-BE49-F238E27FC236}">
                <a16:creationId xmlns:a16="http://schemas.microsoft.com/office/drawing/2014/main" id="{B935C253-243D-997B-9AA5-2044631890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719" r="11233"/>
          <a:stretch/>
        </p:blipFill>
        <p:spPr>
          <a:xfrm>
            <a:off x="595793" y="1279171"/>
            <a:ext cx="6859413" cy="52106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926CC39-E479-2B55-97E1-DB882768A4C3}"/>
              </a:ext>
            </a:extLst>
          </p:cNvPr>
          <p:cNvSpPr txBox="1"/>
          <p:nvPr/>
        </p:nvSpPr>
        <p:spPr>
          <a:xfrm>
            <a:off x="5760737" y="6038140"/>
            <a:ext cx="17626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within 319 ms</a:t>
            </a:r>
          </a:p>
        </p:txBody>
      </p:sp>
    </p:spTree>
    <p:extLst>
      <p:ext uri="{BB962C8B-B14F-4D97-AF65-F5344CB8AC3E}">
        <p14:creationId xmlns:p14="http://schemas.microsoft.com/office/powerpoint/2010/main" val="17764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1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29" grpId="0"/>
      <p:bldP spid="32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3680953" y="26279"/>
            <a:ext cx="4830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Scalability and large volume printing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ADE305-D55D-7C31-F74E-DBEC8D5C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25" y="1435520"/>
            <a:ext cx="7186153" cy="5057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A3DFA-7046-B981-E296-323A0E4F8E3F}"/>
              </a:ext>
            </a:extLst>
          </p:cNvPr>
          <p:cNvSpPr txBox="1"/>
          <p:nvPr/>
        </p:nvSpPr>
        <p:spPr>
          <a:xfrm>
            <a:off x="2311400" y="673849"/>
            <a:ext cx="8087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Rapid 3D printing of macroscale metamaterial-like structures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E4016-CF61-6588-7A2C-97E856B9D7E5}"/>
              </a:ext>
            </a:extLst>
          </p:cNvPr>
          <p:cNvSpPr txBox="1"/>
          <p:nvPr/>
        </p:nvSpPr>
        <p:spPr>
          <a:xfrm>
            <a:off x="49072" y="1731507"/>
            <a:ext cx="4827494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Straight and curved components in all 3 dimensions, close separations along the z direction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7CA36-0B8E-9C8B-28C2-365D09C6A0DA}"/>
              </a:ext>
            </a:extLst>
          </p:cNvPr>
          <p:cNvSpPr txBox="1"/>
          <p:nvPr/>
        </p:nvSpPr>
        <p:spPr>
          <a:xfrm>
            <a:off x="7131424" y="1375615"/>
            <a:ext cx="1891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15 × 15 × 15 unit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1D9235-51DD-26EA-C5E6-D1345E0C19D2}"/>
              </a:ext>
            </a:extLst>
          </p:cNvPr>
          <p:cNvSpPr txBox="1"/>
          <p:nvPr/>
        </p:nvSpPr>
        <p:spPr>
          <a:xfrm>
            <a:off x="110204" y="3485471"/>
            <a:ext cx="4827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Vertical stage speed: 400 μm s</a:t>
            </a:r>
            <a:r>
              <a:rPr lang="en-US" baseline="30000" dirty="0"/>
              <a:t>−1 </a:t>
            </a:r>
          </a:p>
          <a:p>
            <a:r>
              <a:rPr lang="en-US" dirty="0"/>
              <a:t>Stage translation speed between units: 1 mm s</a:t>
            </a:r>
            <a:r>
              <a:rPr lang="en-US" baseline="30000" dirty="0"/>
              <a:t>-1</a:t>
            </a:r>
            <a:r>
              <a:rPr lang="en-US" dirty="0"/>
              <a:t> </a:t>
            </a:r>
          </a:p>
          <a:p>
            <a:r>
              <a:rPr lang="en-US" dirty="0"/>
              <a:t>Laser intensity: 216-312 W cm</a:t>
            </a:r>
            <a:r>
              <a:rPr lang="en-US" baseline="30000" dirty="0"/>
              <a:t>−2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7D72EB-6745-CCD0-A89B-8D6C17B209A2}"/>
              </a:ext>
            </a:extLst>
          </p:cNvPr>
          <p:cNvSpPr txBox="1"/>
          <p:nvPr/>
        </p:nvSpPr>
        <p:spPr>
          <a:xfrm>
            <a:off x="7023847" y="3965886"/>
            <a:ext cx="1999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42 × 42 × 42 unit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D13452-9FA9-1DE7-4FA6-66A4FDC340AB}"/>
              </a:ext>
            </a:extLst>
          </p:cNvPr>
          <p:cNvSpPr txBox="1"/>
          <p:nvPr/>
        </p:nvSpPr>
        <p:spPr>
          <a:xfrm>
            <a:off x="9385378" y="3947136"/>
            <a:ext cx="2622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Printing speed: 1 mm s</a:t>
            </a:r>
            <a:r>
              <a:rPr lang="en-US" baseline="30000" dirty="0"/>
              <a:t>−1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861924-343A-D992-18EA-BFCD947EB107}"/>
                  </a:ext>
                </a:extLst>
              </p:cNvPr>
              <p:cNvSpPr txBox="1"/>
              <p:nvPr/>
            </p:nvSpPr>
            <p:spPr>
              <a:xfrm>
                <a:off x="9371930" y="1353319"/>
                <a:ext cx="27662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Printing speed: 400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s</a:t>
                </a:r>
                <a:r>
                  <a:rPr lang="en-US" baseline="30000" dirty="0"/>
                  <a:t>−1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861924-343A-D992-18EA-BFCD947EB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930" y="1353319"/>
                <a:ext cx="2766282" cy="369332"/>
              </a:xfrm>
              <a:prstGeom prst="rect">
                <a:avLst/>
              </a:prstGeom>
              <a:blipFill>
                <a:blip r:embed="rId4"/>
                <a:stretch>
                  <a:fillRect l="-182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69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4796072" y="26279"/>
            <a:ext cx="25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Voxel Printing Rate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DF34458-6ABA-81BD-EC10-C8BA7AD99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1" y="1132771"/>
            <a:ext cx="5047984" cy="3533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C10D9-0371-F999-7FB0-DFA12DF42F85}"/>
              </a:ext>
            </a:extLst>
          </p:cNvPr>
          <p:cNvSpPr txBox="1"/>
          <p:nvPr/>
        </p:nvSpPr>
        <p:spPr>
          <a:xfrm>
            <a:off x="369791" y="4742453"/>
            <a:ext cx="6098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Vertical stage speed: 1 mm s</a:t>
            </a:r>
            <a:r>
              <a:rPr lang="en-US" sz="1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-1</a:t>
            </a:r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Pattern exposure time for each layer: 500 µs </a:t>
            </a:r>
            <a:endParaRPr lang="en-CH" dirty="0">
              <a:effectLst/>
            </a:endParaRPr>
          </a:p>
          <a:p>
            <a:endParaRPr lang="en-CH" dirty="0"/>
          </a:p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Linewidth = 380 nm</a:t>
            </a:r>
          </a:p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Line height = 2470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B8DE71-EA35-4FA5-DA27-D433ADB969F2}"/>
              </a:ext>
            </a:extLst>
          </p:cNvPr>
          <p:cNvSpPr txBox="1"/>
          <p:nvPr/>
        </p:nvSpPr>
        <p:spPr>
          <a:xfrm>
            <a:off x="1714336" y="715114"/>
            <a:ext cx="3149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Woodpile structure</a:t>
            </a:r>
            <a:endParaRPr lang="en-US" sz="2000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2757BAD-8C5E-734C-BBA6-B4823FE831C6}"/>
              </a:ext>
            </a:extLst>
          </p:cNvPr>
          <p:cNvSpPr/>
          <p:nvPr/>
        </p:nvSpPr>
        <p:spPr>
          <a:xfrm>
            <a:off x="2443999" y="5625813"/>
            <a:ext cx="457200" cy="65890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ECD36-EA37-C586-83E7-69B12C75666D}"/>
              </a:ext>
            </a:extLst>
          </p:cNvPr>
          <p:cNvSpPr txBox="1"/>
          <p:nvPr/>
        </p:nvSpPr>
        <p:spPr>
          <a:xfrm>
            <a:off x="2932366" y="5618695"/>
            <a:ext cx="4140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1425 nm v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oxel size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~0.28 µm</a:t>
            </a:r>
            <a:r>
              <a:rPr lang="en-US" sz="18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CH" dirty="0">
                <a:effectLst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3399E-A0CA-EF2D-89DA-ADAAE9DBB7D0}"/>
              </a:ext>
            </a:extLst>
          </p:cNvPr>
          <p:cNvSpPr txBox="1"/>
          <p:nvPr/>
        </p:nvSpPr>
        <p:spPr>
          <a:xfrm>
            <a:off x="6416836" y="5506868"/>
            <a:ext cx="2761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Voxel print rate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= 3.2 × 10</a:t>
            </a:r>
            <a:r>
              <a:rPr lang="en-US" sz="2400" baseline="30000" dirty="0">
                <a:solidFill>
                  <a:srgbClr val="7030A0"/>
                </a:solidFill>
              </a:rPr>
              <a:t>6</a:t>
            </a:r>
            <a:r>
              <a:rPr lang="en-US" sz="2400" dirty="0">
                <a:solidFill>
                  <a:srgbClr val="7030A0"/>
                </a:solidFill>
              </a:rPr>
              <a:t> voxels s</a:t>
            </a:r>
            <a:r>
              <a:rPr lang="en-US" sz="2400" baseline="30000" dirty="0">
                <a:solidFill>
                  <a:srgbClr val="7030A0"/>
                </a:solidFill>
              </a:rPr>
              <a:t>−1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2AE858-8D8D-AB7F-5273-21B83D6B2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19"/>
          <a:stretch/>
        </p:blipFill>
        <p:spPr>
          <a:xfrm>
            <a:off x="5751489" y="715114"/>
            <a:ext cx="6066697" cy="4581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76B6BD-7A80-E61E-6839-05917A197E72}"/>
              </a:ext>
            </a:extLst>
          </p:cNvPr>
          <p:cNvSpPr txBox="1"/>
          <p:nvPr/>
        </p:nvSpPr>
        <p:spPr>
          <a:xfrm>
            <a:off x="8795567" y="6650668"/>
            <a:ext cx="36176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Vincent Hahn et al.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Adv. </a:t>
            </a:r>
            <a:r>
              <a:rPr lang="en-US" sz="1100" i="1" dirty="0" err="1">
                <a:solidFill>
                  <a:schemeClr val="bg1">
                    <a:lumMod val="65000"/>
                  </a:schemeClr>
                </a:solidFill>
              </a:rPr>
              <a:t>Funct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. Mater.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2020, 30, 1907795</a:t>
            </a:r>
          </a:p>
        </p:txBody>
      </p:sp>
      <p:sp>
        <p:nvSpPr>
          <p:cNvPr id="18" name="6-point Star 17">
            <a:extLst>
              <a:ext uri="{FF2B5EF4-FFF2-40B4-BE49-F238E27FC236}">
                <a16:creationId xmlns:a16="http://schemas.microsoft.com/office/drawing/2014/main" id="{C8AAC2C2-6BBF-9B9F-C7DA-7DCBA1D691AA}"/>
              </a:ext>
            </a:extLst>
          </p:cNvPr>
          <p:cNvSpPr/>
          <p:nvPr/>
        </p:nvSpPr>
        <p:spPr>
          <a:xfrm>
            <a:off x="9178126" y="1846837"/>
            <a:ext cx="146304" cy="219708"/>
          </a:xfrm>
          <a:prstGeom prst="star6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29069-A79B-64BB-063D-B1DA2039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056" y="5106762"/>
            <a:ext cx="516391" cy="1543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F1A548-23D5-BF9C-CEC7-B0869E0AFF85}"/>
                  </a:ext>
                </a:extLst>
              </p:cNvPr>
              <p:cNvSpPr txBox="1"/>
              <p:nvPr/>
            </p:nvSpPr>
            <p:spPr>
              <a:xfrm>
                <a:off x="10522961" y="5051576"/>
                <a:ext cx="1615827" cy="159909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700" dirty="0"/>
                  <a:t>2PP: Two-Photon Printing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EBID: Electron-Beam-Induced Deposition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SLS: Selective Laser Sintering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EHDP: Electrohydrodynamic (redox) Printing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DIW: Direct Ink Writing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FFF: Fused Filament Fabrication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IJ: Inkjet 3D Printing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(P</a:t>
                </a:r>
                <a14:m>
                  <m:oMath xmlns:m="http://schemas.openxmlformats.org/officeDocument/2006/math">
                    <m:r>
                      <a:rPr lang="en-US" sz="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700" dirty="0"/>
                  <a:t>)SL: (Projection </a:t>
                </a:r>
                <a:r>
                  <a:rPr lang="en-US" sz="700" dirty="0" err="1"/>
                  <a:t>Microstereolithography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CLIP: </a:t>
                </a:r>
                <a:r>
                  <a:rPr lang="en-US" sz="700" dirty="0" err="1"/>
                  <a:t>Continuos</a:t>
                </a:r>
                <a:r>
                  <a:rPr lang="en-US" sz="700" dirty="0"/>
                  <a:t> Liquid Interphase Printing</a:t>
                </a:r>
                <a:endParaRPr lang="en-CH" sz="700" dirty="0"/>
              </a:p>
              <a:p>
                <a:pPr>
                  <a:lnSpc>
                    <a:spcPct val="150000"/>
                  </a:lnSpc>
                </a:pPr>
                <a:r>
                  <a:rPr lang="en-US" sz="700" dirty="0"/>
                  <a:t>CAL: Computed Axial Lithography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F1A548-23D5-BF9C-CEC7-B0869E0AF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2961" y="5051576"/>
                <a:ext cx="1615827" cy="1599092"/>
              </a:xfrm>
              <a:prstGeom prst="rect">
                <a:avLst/>
              </a:prstGeom>
              <a:blipFill>
                <a:blip r:embed="rId6"/>
                <a:stretch>
                  <a:fillRect l="-3125" r="-3125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A2BD9B2-29CE-72E4-AEFF-CB0F9EA9B9E6}"/>
              </a:ext>
            </a:extLst>
          </p:cNvPr>
          <p:cNvSpPr txBox="1"/>
          <p:nvPr/>
        </p:nvSpPr>
        <p:spPr>
          <a:xfrm>
            <a:off x="292767" y="6358280"/>
            <a:ext cx="11328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16 × 16-pixel unit on the DMD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printed voxel as a result of the 16 pixel wide patterns in the woodpile</a:t>
            </a:r>
          </a:p>
        </p:txBody>
      </p:sp>
    </p:spTree>
    <p:extLst>
      <p:ext uri="{BB962C8B-B14F-4D97-AF65-F5344CB8AC3E}">
        <p14:creationId xmlns:p14="http://schemas.microsoft.com/office/powerpoint/2010/main" val="289384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/>
      <p:bldP spid="14" grpId="0"/>
      <p:bldP spid="17" grpId="0"/>
      <p:bldP spid="18" grpId="0" animBg="1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CA6F8-39D3-562F-FC44-10D392974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A074-66C9-E34E-9C61-5D3B42FAC2C4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33294E-2832-9885-7D4F-4FA1018E0045}"/>
              </a:ext>
            </a:extLst>
          </p:cNvPr>
          <p:cNvSpPr txBox="1">
            <a:spLocks/>
          </p:cNvSpPr>
          <p:nvPr/>
        </p:nvSpPr>
        <p:spPr>
          <a:xfrm rot="16200000">
            <a:off x="-635006" y="5456106"/>
            <a:ext cx="1855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C00000"/>
                </a:solidFill>
              </a:rPr>
              <a:t>MICRO-722: 3D Printing with light</a:t>
            </a:r>
            <a:endParaRPr lang="en-US" sz="9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6F589-EE01-E058-2802-CBFB3824AE61}"/>
              </a:ext>
            </a:extLst>
          </p:cNvPr>
          <p:cNvSpPr txBox="1"/>
          <p:nvPr/>
        </p:nvSpPr>
        <p:spPr>
          <a:xfrm>
            <a:off x="2260404" y="26279"/>
            <a:ext cx="767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Structuring potential of projection two-photon lithography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A3DFA-7046-B981-E296-323A0E4F8E3F}"/>
              </a:ext>
            </a:extLst>
          </p:cNvPr>
          <p:cNvSpPr txBox="1"/>
          <p:nvPr/>
        </p:nvSpPr>
        <p:spPr>
          <a:xfrm>
            <a:off x="2260404" y="601797"/>
            <a:ext cx="806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Tuning structure characteristics using grayscale projection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99930-3D24-FB4E-5044-35F87C05B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04" y="1282689"/>
            <a:ext cx="6630099" cy="4600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88838-21DB-419C-5F93-4134A1F424EA}"/>
              </a:ext>
            </a:extLst>
          </p:cNvPr>
          <p:cNvSpPr txBox="1"/>
          <p:nvPr/>
        </p:nvSpPr>
        <p:spPr>
          <a:xfrm>
            <a:off x="2354533" y="37875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Micropillars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3C5AD20D-E2A2-A109-B9BB-84D3F21E59F6}"/>
              </a:ext>
            </a:extLst>
          </p:cNvPr>
          <p:cNvCxnSpPr>
            <a:cxnSpLocks/>
          </p:cNvCxnSpPr>
          <p:nvPr/>
        </p:nvCxnSpPr>
        <p:spPr>
          <a:xfrm>
            <a:off x="8679732" y="1928014"/>
            <a:ext cx="718476" cy="19050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01E559-70EC-74B2-D50F-26327B30FC4A}"/>
              </a:ext>
            </a:extLst>
          </p:cNvPr>
          <p:cNvSpPr txBox="1"/>
          <p:nvPr/>
        </p:nvSpPr>
        <p:spPr>
          <a:xfrm>
            <a:off x="9398208" y="1933848"/>
            <a:ext cx="172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Grayscale values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1E6E57-A0B2-A0CD-C189-659C8097D355}"/>
              </a:ext>
            </a:extLst>
          </p:cNvPr>
          <p:cNvSpPr txBox="1"/>
          <p:nvPr/>
        </p:nvSpPr>
        <p:spPr>
          <a:xfrm>
            <a:off x="1538072" y="5867739"/>
            <a:ext cx="11048373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Lower grayscale values </a:t>
            </a:r>
            <a:r>
              <a:rPr lang="en-US" dirty="0">
                <a:sym typeface="Wingdings" pitchFamily="2" charset="2"/>
              </a:rPr>
              <a:t> L</a:t>
            </a:r>
            <a:r>
              <a:rPr lang="en-US" dirty="0"/>
              <a:t>ess crosslinking of the photoresist </a:t>
            </a:r>
            <a:r>
              <a:rPr lang="en-US" dirty="0">
                <a:sym typeface="Wingdings" pitchFamily="2" charset="2"/>
              </a:rPr>
              <a:t> L</a:t>
            </a:r>
            <a:r>
              <a:rPr lang="en-US" dirty="0"/>
              <a:t>arger amount of shrinkage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Nonuniform shrinkage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Residual stresses </a:t>
            </a:r>
            <a:r>
              <a:rPr lang="en-US" dirty="0">
                <a:sym typeface="Wingdings" pitchFamily="2" charset="2"/>
              </a:rPr>
              <a:t> A</a:t>
            </a:r>
            <a:r>
              <a:rPr lang="en-US" dirty="0"/>
              <a:t> curvature of the pillars</a:t>
            </a:r>
          </a:p>
        </p:txBody>
      </p:sp>
    </p:spTree>
    <p:extLst>
      <p:ext uri="{BB962C8B-B14F-4D97-AF65-F5344CB8AC3E}">
        <p14:creationId xmlns:p14="http://schemas.microsoft.com/office/powerpoint/2010/main" val="41078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9440</TotalTime>
  <Words>755</Words>
  <Application>Microsoft Macintosh PowerPoint</Application>
  <PresentationFormat>Widescreen</PresentationFormat>
  <Paragraphs>126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Ünlü Buse</dc:creator>
  <cp:lastModifiedBy>Ünlü Buse</cp:lastModifiedBy>
  <cp:revision>187</cp:revision>
  <dcterms:created xsi:type="dcterms:W3CDTF">2023-02-07T21:23:28Z</dcterms:created>
  <dcterms:modified xsi:type="dcterms:W3CDTF">2023-03-08T10:18:28Z</dcterms:modified>
</cp:coreProperties>
</file>